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93B0-5170-4548-B1BD-F6BE02B4B1B8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94DB-93C7-43FF-A091-1AF5A8047F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2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94DB-93C7-43FF-A091-1AF5A8047F8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7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399190-DA87-4A27-9BE6-89250D3F1616}" type="datetimeFigureOut">
              <a:rPr lang="pl-PL" smtClean="0"/>
              <a:t>2014-02-23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24D74B-EF43-42CF-8CEC-926DC503FC4E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651576" cy="147218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Fazy rozwoju społecznego człowieka wg E. Ericsona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55502" y="5805264"/>
            <a:ext cx="3298802" cy="744488"/>
          </a:xfrm>
        </p:spPr>
        <p:txBody>
          <a:bodyPr>
            <a:normAutofit fontScale="92500"/>
          </a:bodyPr>
          <a:lstStyle/>
          <a:p>
            <a:pPr algn="ctr"/>
            <a:r>
              <a:rPr lang="pl-PL" sz="2000" b="1" i="1" dirty="0" smtClean="0"/>
              <a:t>  Edyta Wiktor –Florek</a:t>
            </a:r>
          </a:p>
          <a:p>
            <a:pPr algn="r"/>
            <a:r>
              <a:rPr lang="pl-PL" sz="2000" i="1" dirty="0"/>
              <a:t>p</a:t>
            </a:r>
            <a:r>
              <a:rPr lang="pl-PL" sz="2000" i="1" dirty="0" smtClean="0"/>
              <a:t>sycholog, psychoterapeuta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/>
          <a:stretch/>
        </p:blipFill>
        <p:spPr bwMode="auto">
          <a:xfrm>
            <a:off x="1316086" y="1866079"/>
            <a:ext cx="164825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5"/>
          <a:stretch/>
        </p:blipFill>
        <p:spPr bwMode="auto">
          <a:xfrm>
            <a:off x="2949723" y="1892967"/>
            <a:ext cx="187057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97" y="1866079"/>
            <a:ext cx="167041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7"/>
          <a:stretch/>
        </p:blipFill>
        <p:spPr bwMode="auto">
          <a:xfrm>
            <a:off x="1012242" y="3694879"/>
            <a:ext cx="178268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8" r="17965"/>
          <a:stretch/>
        </p:blipFill>
        <p:spPr bwMode="auto">
          <a:xfrm>
            <a:off x="5290476" y="3713929"/>
            <a:ext cx="1842655" cy="15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1"/>
          <a:stretch/>
        </p:blipFill>
        <p:spPr bwMode="auto">
          <a:xfrm>
            <a:off x="6516216" y="1866079"/>
            <a:ext cx="196948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7"/>
          <a:stretch/>
        </p:blipFill>
        <p:spPr bwMode="auto">
          <a:xfrm>
            <a:off x="2778245" y="3724793"/>
            <a:ext cx="2495550" cy="15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r="11698"/>
          <a:stretch/>
        </p:blipFill>
        <p:spPr bwMode="auto">
          <a:xfrm>
            <a:off x="980131" y="5288836"/>
            <a:ext cx="2195736" cy="15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545" b="20470"/>
          <a:stretch/>
        </p:blipFill>
        <p:spPr bwMode="auto">
          <a:xfrm>
            <a:off x="3175867" y="5288835"/>
            <a:ext cx="2439488" cy="15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/>
          <a:stretch/>
        </p:blipFill>
        <p:spPr bwMode="auto">
          <a:xfrm>
            <a:off x="7133131" y="3724793"/>
            <a:ext cx="1971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5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/>
              <a:t>KONCEPCJA ROZWOJU PSYCHOSPOŁECZNEGO ERIKA ERIKSONA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sz="2800" dirty="0" smtClean="0"/>
              <a:t>Rozwój </a:t>
            </a:r>
            <a:r>
              <a:rPr lang="pl-PL" sz="2800" dirty="0"/>
              <a:t>wynika z interakcji między wewnętrznymi instynktami a zewnętrznymi kulturowymi i społecznymi wymaganiami. </a:t>
            </a:r>
            <a:endParaRPr lang="pl-PL" sz="2800" dirty="0" smtClean="0"/>
          </a:p>
          <a:p>
            <a:pPr marL="82296" indent="0">
              <a:buNone/>
            </a:pPr>
            <a:endParaRPr lang="pl-PL" dirty="0"/>
          </a:p>
          <a:p>
            <a:r>
              <a:rPr lang="pl-PL" dirty="0"/>
              <a:t> </a:t>
            </a:r>
            <a:r>
              <a:rPr lang="pl-PL" sz="2800" dirty="0" smtClean="0"/>
              <a:t>Jednostka </a:t>
            </a:r>
            <a:r>
              <a:rPr lang="pl-PL" sz="2800" dirty="0"/>
              <a:t>musi w czasie swego życia pomyślnie rozwiązać </a:t>
            </a: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osiem kryzysów czy dylematów</a:t>
            </a:r>
            <a:r>
              <a:rPr lang="pl-PL" sz="2800" dirty="0"/>
              <a:t>, wynikających z nowych zadań stawianych przez otoczenie.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6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066130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 I . Wiek niemowlęcy (0 – 2 r. ż.)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5256584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KRYZYS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PODSTAWOWA  UFNOŚĆ  &amp;  NIEUFNOŚĆ</a:t>
            </a:r>
          </a:p>
          <a:p>
            <a:pPr marL="82296" indent="0" algn="ctr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ROZWOJU 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Osiągnięcie zaufania do opiekuna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CENTRALNY </a:t>
            </a:r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Wzajemność i wymiana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ZNACZĄCE RELACJE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Podstawowy opiekun</a:t>
            </a:r>
          </a:p>
          <a:p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 PSYCHOSPOŁECZNE 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Dostawać i oddawać</a:t>
            </a:r>
          </a:p>
          <a:p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ZAGROŻENIE  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Rodzice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33368"/>
            <a:ext cx="3181350" cy="148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0563"/>
            <a:ext cx="19716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35" y="5301207"/>
            <a:ext cx="2209800" cy="151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6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 II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Dzieciństwo (2 – 4 r. ż.)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5668" y="1202064"/>
            <a:ext cx="7890080" cy="48006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KRYZYS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296" indent="0" algn="ctr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AUTONOMIA  &amp;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WSTYD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ZWĄTPIENIE</a:t>
            </a:r>
          </a:p>
          <a:p>
            <a:pPr marL="82296" indent="0" algn="ctr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Osiągnięcie samokontroli </a:t>
            </a:r>
          </a:p>
          <a:p>
            <a:pPr marL="82296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i poczucia własnej odrębności 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CENTRALNY PROCES </a:t>
            </a:r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Uleganie</a:t>
            </a:r>
          </a:p>
          <a:p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ZNACZĄCE 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RELACJE 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Rodzice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 PSYCHOSPOŁECZNE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Zatrzymać i pozbyć się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ZAGROŻENIE </a:t>
            </a:r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Trening czystości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82296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b="8060"/>
          <a:stretch/>
        </p:blipFill>
        <p:spPr bwMode="auto">
          <a:xfrm>
            <a:off x="6660232" y="2276872"/>
            <a:ext cx="2376264" cy="18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77" y="501317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b="7630"/>
          <a:stretch/>
        </p:blipFill>
        <p:spPr bwMode="auto">
          <a:xfrm>
            <a:off x="4120611" y="5521037"/>
            <a:ext cx="2362200" cy="12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0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94122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Etap III . Wiek zabawy (4 – 6 r. ż.)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KRYZYS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INICJATYWA  &amp;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POCZUCIE WINY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Ukształtowanie orientacji na cele i inicjatywność w działaniu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CENTRALNY PROCES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dentyfikacja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ZNACZĄCE RELACJE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Ścisła rodzina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PSYCHOSPOŁECZNE 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Naśladować i udawać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ZAGROŻENIE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Mass Media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r="14093" b="10537"/>
          <a:stretch/>
        </p:blipFill>
        <p:spPr bwMode="auto">
          <a:xfrm>
            <a:off x="7388099" y="2192229"/>
            <a:ext cx="1582929" cy="201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/>
          <a:stretch/>
        </p:blipFill>
        <p:spPr bwMode="auto">
          <a:xfrm>
            <a:off x="1187624" y="5299553"/>
            <a:ext cx="2619375" cy="150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28" y="4528145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5347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Etap IV . Wiek szkolny (6– 12 r. ż.)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8299" y="1196752"/>
            <a:ext cx="7890080" cy="48006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KRYZYS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296" indent="0" algn="ctr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PRODUKTYWNOŚĆ &amp;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POCZUCIE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NIŻSZOŚCI</a:t>
            </a:r>
          </a:p>
          <a:p>
            <a:pPr marL="82296" indent="0" algn="ctr">
              <a:buNone/>
            </a:pPr>
            <a:endParaRPr lang="pl-PL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Osiągnięcie poczucia własnej kompetencji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CENTRALNY PROCES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Edukacja. Przyswojenie umiejętności i norm wraz z umiejętnościami szkolnymi i sposobami użycia narzędzi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ZNACZĄCE RELACJE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Sąsiedztwo, szkoła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UMIEJĘTNOŚCI PSYCHOSPOŁECZNE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Dokonywać, współdziałać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ZAGROŻENIE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Wychowanie seksualne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425"/>
          <a:stretch/>
        </p:blipFill>
        <p:spPr bwMode="auto">
          <a:xfrm>
            <a:off x="4197896" y="5556662"/>
            <a:ext cx="2808312" cy="12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7236296" y="4754042"/>
            <a:ext cx="18811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1702" r="-14670" b="7432"/>
          <a:stretch/>
        </p:blipFill>
        <p:spPr bwMode="auto">
          <a:xfrm>
            <a:off x="1811435" y="5542954"/>
            <a:ext cx="2362200" cy="131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Etap V . Wiek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adolescencji</a:t>
            </a:r>
            <a:b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(13 – 18 r. ż.) (19 – 22 r.ż.)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 </a:t>
            </a:r>
            <a:r>
              <a:rPr lang="pl-PL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KRYZYS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TOŻSAMOŚĆ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GRUPOWA 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ALIENACJA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TOŻSAMOŚĆ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INDYWIDUALNA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NIEPEWNOŚĆ (DYFUZJA) ROLI</a:t>
            </a:r>
          </a:p>
          <a:p>
            <a:r>
              <a:rPr lang="pl-PL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Osiągnięcie odpowiedzi na pytanie „Kim Jestem i kim mogę być”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CENTRALNY PROCES 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Nacisk rówieśników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ZNACZĄCE RELACJE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Grupa rówieśników, model przywództwa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</a:t>
            </a:r>
            <a:r>
              <a:rPr lang="pl-PL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PSYCHOSPOŁECZNE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„Być sobą lub NIE”, otwierać się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ZAGROŻENIE -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używki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670" b="40668"/>
          <a:stretch/>
        </p:blipFill>
        <p:spPr bwMode="auto">
          <a:xfrm>
            <a:off x="7479407" y="5331269"/>
            <a:ext cx="1664593" cy="15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1"/>
          <a:stretch/>
        </p:blipFill>
        <p:spPr bwMode="auto">
          <a:xfrm>
            <a:off x="4860032" y="5331269"/>
            <a:ext cx="2619375" cy="15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0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KONCEPCJA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ROZW OJU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PSYCHOSPOŁECZNEGO ERIKA ERIKSONA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700808"/>
            <a:ext cx="7992888" cy="4800600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ufność &amp;  nieufność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Nadzieja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autonomia &amp; wstyd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zwątpienie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Wola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inicjatywa &amp; poczucie winy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Stanowczość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 pracowitość &amp; poczucie niższości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Kompetencja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 tożsamość &amp; rozproszenie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tożsamości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Wierność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intymność &amp;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oddalenie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zaabsorbowanie sobą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Miłość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 generatywność &amp; stagnacja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Troska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 integralność &amp; rozpacz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rozgoryczenie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Mądrość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r="-7593"/>
          <a:stretch/>
        </p:blipFill>
        <p:spPr bwMode="auto">
          <a:xfrm>
            <a:off x="1115616" y="5071542"/>
            <a:ext cx="1959120" cy="17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" b="14471"/>
          <a:stretch/>
        </p:blipFill>
        <p:spPr bwMode="auto">
          <a:xfrm>
            <a:off x="2915816" y="5078858"/>
            <a:ext cx="2152650" cy="17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79636"/>
            <a:ext cx="2115406" cy="17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r="11724"/>
          <a:stretch/>
        </p:blipFill>
        <p:spPr bwMode="auto">
          <a:xfrm>
            <a:off x="7047446" y="5083558"/>
            <a:ext cx="19890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79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</TotalTime>
  <Words>368</Words>
  <Application>Microsoft Office PowerPoint</Application>
  <PresentationFormat>Pokaz na ekranie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Przesilenie</vt:lpstr>
      <vt:lpstr>Fazy rozwoju społecznego człowieka wg E. Ericsona</vt:lpstr>
      <vt:lpstr>KONCEPCJA ROZWOJU PSYCHOSPOŁECZNEGO ERIKA ERIKSONA</vt:lpstr>
      <vt:lpstr>Etap I . Wiek niemowlęcy (0 – 2 r. ż.)</vt:lpstr>
      <vt:lpstr>Etap II  Dzieciństwo (2 – 4 r. ż.)</vt:lpstr>
      <vt:lpstr>Etap III . Wiek zabawy (4 – 6 r. ż.)</vt:lpstr>
      <vt:lpstr>Etap IV . Wiek szkolny (6– 12 r. ż.) </vt:lpstr>
      <vt:lpstr>  Etap V . Wiek adolescencji  (13 – 18 r. ż.) (19 – 22 r.ż.) </vt:lpstr>
      <vt:lpstr>KONCEPCJA   ROZW OJU PSYCHOSPOŁECZNEGO ERIKA ERIKSONA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Fazy rozwoju człowieka wg E. Ericsona</dc:title>
  <dc:creator>Skowronek</dc:creator>
  <cp:lastModifiedBy>Skowronek</cp:lastModifiedBy>
  <cp:revision>12</cp:revision>
  <dcterms:created xsi:type="dcterms:W3CDTF">2014-02-23T18:12:32Z</dcterms:created>
  <dcterms:modified xsi:type="dcterms:W3CDTF">2014-02-23T20:28:43Z</dcterms:modified>
</cp:coreProperties>
</file>